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3" d="100"/>
          <a:sy n="53" d="100"/>
        </p:scale>
        <p:origin x="-109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1027CC6C-7128-45AF-AED3-D26E57EC964A}" type="datetimeFigureOut">
              <a:rPr lang="en-CA" smtClean="0"/>
              <a:pPr/>
              <a:t>27/08/2014</a:t>
            </a:fld>
            <a:endParaRPr lang="en-CA"/>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E10D97E8-6187-4D11-B685-4878F1E27AA1}" type="slidenum">
              <a:rPr lang="en-CA" smtClean="0"/>
              <a:pPr/>
              <a:t>‹#›</a:t>
            </a:fld>
            <a:endParaRPr lang="en-CA"/>
          </a:p>
        </p:txBody>
      </p:sp>
      <p:sp>
        <p:nvSpPr>
          <p:cNvPr id="15" name="Footer Placeholder 14"/>
          <p:cNvSpPr>
            <a:spLocks noGrp="1"/>
          </p:cNvSpPr>
          <p:nvPr>
            <p:ph type="ftr" sz="quarter" idx="12"/>
          </p:nvPr>
        </p:nvSpPr>
        <p:spPr>
          <a:xfrm>
            <a:off x="3581400" y="6296248"/>
            <a:ext cx="2820987" cy="152400"/>
          </a:xfrm>
        </p:spPr>
        <p:txBody>
          <a:bodyPr/>
          <a:lstStyle/>
          <a:p>
            <a:endParaRPr lang="en-CA"/>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1027CC6C-7128-45AF-AED3-D26E57EC964A}" type="datetimeFigureOut">
              <a:rPr lang="en-CA" smtClean="0"/>
              <a:pPr/>
              <a:t>27/08/2014</a:t>
            </a:fld>
            <a:endParaRPr lang="en-CA"/>
          </a:p>
        </p:txBody>
      </p:sp>
      <p:sp>
        <p:nvSpPr>
          <p:cNvPr id="14" name="Slide Number Placeholder 13"/>
          <p:cNvSpPr>
            <a:spLocks noGrp="1"/>
          </p:cNvSpPr>
          <p:nvPr>
            <p:ph type="sldNum" sz="quarter" idx="11"/>
          </p:nvPr>
        </p:nvSpPr>
        <p:spPr/>
        <p:txBody>
          <a:bodyPr/>
          <a:lstStyle/>
          <a:p>
            <a:fld id="{E10D97E8-6187-4D11-B685-4878F1E27AA1}" type="slidenum">
              <a:rPr lang="en-CA" smtClean="0"/>
              <a:pPr/>
              <a:t>‹#›</a:t>
            </a:fld>
            <a:endParaRPr lang="en-CA"/>
          </a:p>
        </p:txBody>
      </p:sp>
      <p:sp>
        <p:nvSpPr>
          <p:cNvPr id="15" name="Footer Placeholder 14"/>
          <p:cNvSpPr>
            <a:spLocks noGrp="1"/>
          </p:cNvSpPr>
          <p:nvPr>
            <p:ph type="ftr" sz="quarter" idx="12"/>
          </p:nvPr>
        </p:nvSpPr>
        <p:spPr/>
        <p:txBody>
          <a:bodyPr/>
          <a:lstStyle/>
          <a:p>
            <a:endParaRPr lang="en-CA"/>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1027CC6C-7128-45AF-AED3-D26E57EC964A}" type="datetimeFigureOut">
              <a:rPr lang="en-CA" smtClean="0"/>
              <a:pPr/>
              <a:t>27/08/2014</a:t>
            </a:fld>
            <a:endParaRPr lang="en-CA"/>
          </a:p>
        </p:txBody>
      </p:sp>
      <p:sp>
        <p:nvSpPr>
          <p:cNvPr id="14" name="Slide Number Placeholder 13"/>
          <p:cNvSpPr>
            <a:spLocks noGrp="1"/>
          </p:cNvSpPr>
          <p:nvPr>
            <p:ph type="sldNum" sz="quarter" idx="11"/>
          </p:nvPr>
        </p:nvSpPr>
        <p:spPr/>
        <p:txBody>
          <a:bodyPr/>
          <a:lstStyle/>
          <a:p>
            <a:fld id="{E10D97E8-6187-4D11-B685-4878F1E27AA1}" type="slidenum">
              <a:rPr lang="en-CA" smtClean="0"/>
              <a:pPr/>
              <a:t>‹#›</a:t>
            </a:fld>
            <a:endParaRPr lang="en-CA"/>
          </a:p>
        </p:txBody>
      </p:sp>
      <p:sp>
        <p:nvSpPr>
          <p:cNvPr id="15" name="Footer Placeholder 14"/>
          <p:cNvSpPr>
            <a:spLocks noGrp="1"/>
          </p:cNvSpPr>
          <p:nvPr>
            <p:ph type="ftr" sz="quarter" idx="12"/>
          </p:nvPr>
        </p:nvSpPr>
        <p:spPr/>
        <p:txBody>
          <a:bodyPr/>
          <a:lstStyle/>
          <a:p>
            <a:endParaRPr lang="en-CA"/>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1027CC6C-7128-45AF-AED3-D26E57EC964A}" type="datetimeFigureOut">
              <a:rPr lang="en-CA" smtClean="0"/>
              <a:pPr/>
              <a:t>27/08/2014</a:t>
            </a:fld>
            <a:endParaRPr lang="en-CA"/>
          </a:p>
        </p:txBody>
      </p:sp>
      <p:sp>
        <p:nvSpPr>
          <p:cNvPr id="11" name="Slide Number Placeholder 10"/>
          <p:cNvSpPr>
            <a:spLocks noGrp="1"/>
          </p:cNvSpPr>
          <p:nvPr>
            <p:ph type="sldNum" sz="quarter" idx="11"/>
          </p:nvPr>
        </p:nvSpPr>
        <p:spPr/>
        <p:txBody>
          <a:bodyPr/>
          <a:lstStyle/>
          <a:p>
            <a:fld id="{E10D97E8-6187-4D11-B685-4878F1E27AA1}" type="slidenum">
              <a:rPr lang="en-CA" smtClean="0"/>
              <a:pPr/>
              <a:t>‹#›</a:t>
            </a:fld>
            <a:endParaRPr lang="en-CA"/>
          </a:p>
        </p:txBody>
      </p:sp>
      <p:sp>
        <p:nvSpPr>
          <p:cNvPr id="12" name="Footer Placeholder 11"/>
          <p:cNvSpPr>
            <a:spLocks noGrp="1"/>
          </p:cNvSpPr>
          <p:nvPr>
            <p:ph type="ftr" sz="quarter" idx="12"/>
          </p:nvPr>
        </p:nvSpPr>
        <p:spPr/>
        <p:txBody>
          <a:bodyPr/>
          <a:lstStyle/>
          <a:p>
            <a:endParaRPr lang="en-CA"/>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1027CC6C-7128-45AF-AED3-D26E57EC964A}" type="datetimeFigureOut">
              <a:rPr lang="en-CA" smtClean="0"/>
              <a:pPr/>
              <a:t>27/08/2014</a:t>
            </a:fld>
            <a:endParaRPr lang="en-CA"/>
          </a:p>
        </p:txBody>
      </p:sp>
      <p:sp>
        <p:nvSpPr>
          <p:cNvPr id="13" name="Slide Number Placeholder 12"/>
          <p:cNvSpPr>
            <a:spLocks noGrp="1"/>
          </p:cNvSpPr>
          <p:nvPr>
            <p:ph type="sldNum" sz="quarter" idx="11"/>
          </p:nvPr>
        </p:nvSpPr>
        <p:spPr>
          <a:xfrm>
            <a:off x="4116388" y="6400800"/>
            <a:ext cx="533400" cy="152400"/>
          </a:xfrm>
        </p:spPr>
        <p:txBody>
          <a:bodyPr/>
          <a:lstStyle/>
          <a:p>
            <a:fld id="{E10D97E8-6187-4D11-B685-4878F1E27AA1}" type="slidenum">
              <a:rPr lang="en-CA" smtClean="0"/>
              <a:pPr/>
              <a:t>‹#›</a:t>
            </a:fld>
            <a:endParaRPr lang="en-CA"/>
          </a:p>
        </p:txBody>
      </p:sp>
      <p:sp>
        <p:nvSpPr>
          <p:cNvPr id="14" name="Footer Placeholder 13"/>
          <p:cNvSpPr>
            <a:spLocks noGrp="1"/>
          </p:cNvSpPr>
          <p:nvPr>
            <p:ph type="ftr" sz="quarter" idx="12"/>
          </p:nvPr>
        </p:nvSpPr>
        <p:spPr>
          <a:xfrm>
            <a:off x="838200" y="6296248"/>
            <a:ext cx="2820987" cy="152400"/>
          </a:xfrm>
        </p:spPr>
        <p:txBody>
          <a:bodyPr/>
          <a:lstStyle/>
          <a:p>
            <a:endParaRPr lang="en-CA"/>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1027CC6C-7128-45AF-AED3-D26E57EC964A}" type="datetimeFigureOut">
              <a:rPr lang="en-CA" smtClean="0"/>
              <a:pPr/>
              <a:t>27/08/2014</a:t>
            </a:fld>
            <a:endParaRPr lang="en-CA"/>
          </a:p>
        </p:txBody>
      </p:sp>
      <p:sp>
        <p:nvSpPr>
          <p:cNvPr id="13" name="Slide Number Placeholder 12"/>
          <p:cNvSpPr>
            <a:spLocks noGrp="1"/>
          </p:cNvSpPr>
          <p:nvPr>
            <p:ph type="sldNum" sz="quarter" idx="11"/>
          </p:nvPr>
        </p:nvSpPr>
        <p:spPr/>
        <p:txBody>
          <a:bodyPr/>
          <a:lstStyle/>
          <a:p>
            <a:fld id="{E10D97E8-6187-4D11-B685-4878F1E27AA1}" type="slidenum">
              <a:rPr lang="en-CA" smtClean="0"/>
              <a:pPr/>
              <a:t>‹#›</a:t>
            </a:fld>
            <a:endParaRPr lang="en-CA"/>
          </a:p>
        </p:txBody>
      </p:sp>
      <p:sp>
        <p:nvSpPr>
          <p:cNvPr id="14" name="Footer Placeholder 13"/>
          <p:cNvSpPr>
            <a:spLocks noGrp="1"/>
          </p:cNvSpPr>
          <p:nvPr>
            <p:ph type="ftr" sz="quarter" idx="12"/>
          </p:nvPr>
        </p:nvSpPr>
        <p:spPr/>
        <p:txBody>
          <a:bodyPr/>
          <a:lstStyle/>
          <a:p>
            <a:endParaRPr lang="en-CA"/>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1027CC6C-7128-45AF-AED3-D26E57EC964A}" type="datetimeFigureOut">
              <a:rPr lang="en-CA" smtClean="0"/>
              <a:pPr/>
              <a:t>27/08/2014</a:t>
            </a:fld>
            <a:endParaRPr lang="en-CA"/>
          </a:p>
        </p:txBody>
      </p:sp>
      <p:sp>
        <p:nvSpPr>
          <p:cNvPr id="14" name="Slide Number Placeholder 13"/>
          <p:cNvSpPr>
            <a:spLocks noGrp="1"/>
          </p:cNvSpPr>
          <p:nvPr>
            <p:ph type="sldNum" sz="quarter" idx="11"/>
          </p:nvPr>
        </p:nvSpPr>
        <p:spPr/>
        <p:txBody>
          <a:bodyPr/>
          <a:lstStyle/>
          <a:p>
            <a:fld id="{E10D97E8-6187-4D11-B685-4878F1E27AA1}" type="slidenum">
              <a:rPr lang="en-CA" smtClean="0"/>
              <a:pPr/>
              <a:t>‹#›</a:t>
            </a:fld>
            <a:endParaRPr lang="en-CA"/>
          </a:p>
        </p:txBody>
      </p:sp>
      <p:sp>
        <p:nvSpPr>
          <p:cNvPr id="16" name="Footer Placeholder 15"/>
          <p:cNvSpPr>
            <a:spLocks noGrp="1"/>
          </p:cNvSpPr>
          <p:nvPr>
            <p:ph type="ftr" sz="quarter" idx="12"/>
          </p:nvPr>
        </p:nvSpPr>
        <p:spPr/>
        <p:txBody>
          <a:bodyPr/>
          <a:lstStyle/>
          <a:p>
            <a:endParaRPr lang="en-CA"/>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fld id="{1027CC6C-7128-45AF-AED3-D26E57EC964A}" type="datetimeFigureOut">
              <a:rPr lang="en-CA" smtClean="0"/>
              <a:pPr/>
              <a:t>27/08/2014</a:t>
            </a:fld>
            <a:endParaRPr lang="en-CA"/>
          </a:p>
        </p:txBody>
      </p:sp>
      <p:sp>
        <p:nvSpPr>
          <p:cNvPr id="10" name="Slide Number Placeholder 9"/>
          <p:cNvSpPr>
            <a:spLocks noGrp="1"/>
          </p:cNvSpPr>
          <p:nvPr>
            <p:ph type="sldNum" sz="quarter" idx="11"/>
          </p:nvPr>
        </p:nvSpPr>
        <p:spPr/>
        <p:txBody>
          <a:bodyPr/>
          <a:lstStyle/>
          <a:p>
            <a:fld id="{E10D97E8-6187-4D11-B685-4878F1E27AA1}" type="slidenum">
              <a:rPr lang="en-CA" smtClean="0"/>
              <a:pPr/>
              <a:t>‹#›</a:t>
            </a:fld>
            <a:endParaRPr lang="en-CA"/>
          </a:p>
        </p:txBody>
      </p:sp>
      <p:sp>
        <p:nvSpPr>
          <p:cNvPr id="11" name="Footer Placeholder 10"/>
          <p:cNvSpPr>
            <a:spLocks noGrp="1"/>
          </p:cNvSpPr>
          <p:nvPr>
            <p:ph type="ftr" sz="quarter" idx="12"/>
          </p:nvPr>
        </p:nvSpPr>
        <p:spPr/>
        <p:txBody>
          <a:bodyPr/>
          <a:lstStyle/>
          <a:p>
            <a:endParaRPr lang="en-CA"/>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1027CC6C-7128-45AF-AED3-D26E57EC964A}" type="datetimeFigureOut">
              <a:rPr lang="en-CA" smtClean="0"/>
              <a:pPr/>
              <a:t>27/08/2014</a:t>
            </a:fld>
            <a:endParaRPr lang="en-CA"/>
          </a:p>
        </p:txBody>
      </p:sp>
      <p:sp>
        <p:nvSpPr>
          <p:cNvPr id="9" name="Slide Number Placeholder 8"/>
          <p:cNvSpPr>
            <a:spLocks noGrp="1"/>
          </p:cNvSpPr>
          <p:nvPr>
            <p:ph type="sldNum" sz="quarter" idx="11"/>
          </p:nvPr>
        </p:nvSpPr>
        <p:spPr/>
        <p:txBody>
          <a:bodyPr/>
          <a:lstStyle/>
          <a:p>
            <a:fld id="{E10D97E8-6187-4D11-B685-4878F1E27AA1}" type="slidenum">
              <a:rPr lang="en-CA" smtClean="0"/>
              <a:pPr/>
              <a:t>‹#›</a:t>
            </a:fld>
            <a:endParaRPr lang="en-CA"/>
          </a:p>
        </p:txBody>
      </p:sp>
      <p:sp>
        <p:nvSpPr>
          <p:cNvPr id="10" name="Footer Placeholder 9"/>
          <p:cNvSpPr>
            <a:spLocks noGrp="1"/>
          </p:cNvSpPr>
          <p:nvPr>
            <p:ph type="ftr" sz="quarter" idx="12"/>
          </p:nvPr>
        </p:nvSpPr>
        <p:spPr/>
        <p:txBody>
          <a:bodyPr/>
          <a:lstStyle/>
          <a:p>
            <a:endParaRPr lang="en-CA"/>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1027CC6C-7128-45AF-AED3-D26E57EC964A}" type="datetimeFigureOut">
              <a:rPr lang="en-CA" smtClean="0"/>
              <a:pPr/>
              <a:t>27/08/2014</a:t>
            </a:fld>
            <a:endParaRPr lang="en-CA"/>
          </a:p>
        </p:txBody>
      </p:sp>
      <p:sp>
        <p:nvSpPr>
          <p:cNvPr id="16" name="Slide Number Placeholder 15"/>
          <p:cNvSpPr>
            <a:spLocks noGrp="1"/>
          </p:cNvSpPr>
          <p:nvPr>
            <p:ph type="sldNum" sz="quarter" idx="11"/>
          </p:nvPr>
        </p:nvSpPr>
        <p:spPr/>
        <p:txBody>
          <a:bodyPr/>
          <a:lstStyle/>
          <a:p>
            <a:fld id="{E10D97E8-6187-4D11-B685-4878F1E27AA1}" type="slidenum">
              <a:rPr lang="en-CA" smtClean="0"/>
              <a:pPr/>
              <a:t>‹#›</a:t>
            </a:fld>
            <a:endParaRPr lang="en-CA"/>
          </a:p>
        </p:txBody>
      </p:sp>
      <p:sp>
        <p:nvSpPr>
          <p:cNvPr id="17" name="Footer Placeholder 16"/>
          <p:cNvSpPr>
            <a:spLocks noGrp="1"/>
          </p:cNvSpPr>
          <p:nvPr>
            <p:ph type="ftr" sz="quarter" idx="12"/>
          </p:nvPr>
        </p:nvSpPr>
        <p:spPr/>
        <p:txBody>
          <a:bodyPr/>
          <a:lstStyle/>
          <a:p>
            <a:endParaRPr lang="en-CA"/>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fld id="{1027CC6C-7128-45AF-AED3-D26E57EC964A}" type="datetimeFigureOut">
              <a:rPr lang="en-CA" smtClean="0"/>
              <a:pPr/>
              <a:t>27/08/2014</a:t>
            </a:fld>
            <a:endParaRPr lang="en-CA"/>
          </a:p>
        </p:txBody>
      </p:sp>
      <p:sp>
        <p:nvSpPr>
          <p:cNvPr id="17" name="Slide Number Placeholder 16"/>
          <p:cNvSpPr>
            <a:spLocks noGrp="1"/>
          </p:cNvSpPr>
          <p:nvPr>
            <p:ph type="sldNum" sz="quarter" idx="11"/>
          </p:nvPr>
        </p:nvSpPr>
        <p:spPr/>
        <p:txBody>
          <a:bodyPr/>
          <a:lstStyle/>
          <a:p>
            <a:fld id="{E10D97E8-6187-4D11-B685-4878F1E27AA1}" type="slidenum">
              <a:rPr lang="en-CA" smtClean="0"/>
              <a:pPr/>
              <a:t>‹#›</a:t>
            </a:fld>
            <a:endParaRPr lang="en-CA"/>
          </a:p>
        </p:txBody>
      </p:sp>
      <p:sp>
        <p:nvSpPr>
          <p:cNvPr id="18" name="Footer Placeholder 17"/>
          <p:cNvSpPr>
            <a:spLocks noGrp="1"/>
          </p:cNvSpPr>
          <p:nvPr>
            <p:ph type="ftr" sz="quarter" idx="12"/>
          </p:nvPr>
        </p:nvSpPr>
        <p:spPr/>
        <p:txBody>
          <a:bodyPr/>
          <a:lstStyle/>
          <a:p>
            <a:endParaRPr lang="en-CA"/>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E10D97E8-6187-4D11-B685-4878F1E27AA1}" type="slidenum">
              <a:rPr lang="en-CA" smtClean="0"/>
              <a:pPr/>
              <a:t>‹#›</a:t>
            </a:fld>
            <a:endParaRPr lang="en-CA"/>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1027CC6C-7128-45AF-AED3-D26E57EC964A}" type="datetimeFigureOut">
              <a:rPr lang="en-CA" smtClean="0"/>
              <a:pPr/>
              <a:t>27/08/2014</a:t>
            </a:fld>
            <a:endParaRPr lang="en-CA"/>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55576" y="3581400"/>
            <a:ext cx="5645224" cy="2133600"/>
          </a:xfrm>
        </p:spPr>
        <p:txBody>
          <a:bodyPr>
            <a:normAutofit/>
          </a:bodyPr>
          <a:lstStyle/>
          <a:p>
            <a:r>
              <a:rPr lang="en-CA" sz="2400" dirty="0" smtClean="0"/>
              <a:t>IN9.1 -  Explain what Constitutes a Society</a:t>
            </a:r>
            <a:endParaRPr lang="en-CA" sz="2400" dirty="0"/>
          </a:p>
        </p:txBody>
      </p:sp>
      <p:sp>
        <p:nvSpPr>
          <p:cNvPr id="2" name="Title 1"/>
          <p:cNvSpPr>
            <a:spLocks noGrp="1"/>
          </p:cNvSpPr>
          <p:nvPr>
            <p:ph type="title"/>
          </p:nvPr>
        </p:nvSpPr>
        <p:spPr/>
        <p:txBody>
          <a:bodyPr>
            <a:normAutofit/>
          </a:bodyPr>
          <a:lstStyle/>
          <a:p>
            <a:r>
              <a:rPr lang="en-CA" sz="4000" dirty="0" smtClean="0"/>
              <a:t>Social Studies 9</a:t>
            </a:r>
            <a:endParaRPr lang="en-CA" sz="4000" dirty="0"/>
          </a:p>
        </p:txBody>
      </p:sp>
    </p:spTree>
    <p:extLst>
      <p:ext uri="{BB962C8B-B14F-4D97-AF65-F5344CB8AC3E}">
        <p14:creationId xmlns:p14="http://schemas.microsoft.com/office/powerpoint/2010/main" val="8860936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1"/>
            <a:ext cx="4906888" cy="2611759"/>
          </a:xfrm>
        </p:spPr>
        <p:txBody>
          <a:bodyPr>
            <a:normAutofit/>
          </a:bodyPr>
          <a:lstStyle/>
          <a:p>
            <a:pPr>
              <a:buNone/>
            </a:pPr>
            <a:r>
              <a:rPr lang="en-CA" sz="3200" dirty="0" smtClean="0"/>
              <a:t>1. Give an example a society that exists within Canada because of interaction.</a:t>
            </a:r>
            <a:endParaRPr lang="en-CA" sz="3200" dirty="0"/>
          </a:p>
        </p:txBody>
      </p:sp>
      <p:sp>
        <p:nvSpPr>
          <p:cNvPr id="3" name="Title 2"/>
          <p:cNvSpPr>
            <a:spLocks noGrp="1"/>
          </p:cNvSpPr>
          <p:nvPr>
            <p:ph type="title"/>
          </p:nvPr>
        </p:nvSpPr>
        <p:spPr>
          <a:xfrm>
            <a:off x="2267744" y="3573016"/>
            <a:ext cx="5428456" cy="2599184"/>
          </a:xfrm>
        </p:spPr>
        <p:txBody>
          <a:bodyPr/>
          <a:lstStyle/>
          <a:p>
            <a:r>
              <a:rPr lang="en-CA" dirty="0" smtClean="0"/>
              <a:t>2. Give an example of two sections/groups in Canada who do not have enough interaction with one another and could be considered separate societies. </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4186808" cy="5852120"/>
          </a:xfrm>
        </p:spPr>
        <p:txBody>
          <a:bodyPr>
            <a:normAutofit/>
          </a:bodyPr>
          <a:lstStyle/>
          <a:p>
            <a:r>
              <a:rPr lang="en-US" sz="2400" dirty="0" smtClean="0"/>
              <a:t>People of the same society share aspects of their culture, such as language or beliefs. </a:t>
            </a:r>
            <a:r>
              <a:rPr lang="en-US" sz="2400" b="1" dirty="0" smtClean="0"/>
              <a:t>Culture</a:t>
            </a:r>
            <a:r>
              <a:rPr lang="en-US" sz="2400" dirty="0" smtClean="0"/>
              <a:t> refers to the language, values, beliefs, behavior, and material objects that constitute a people’s way of life. It is a defining element of society.</a:t>
            </a:r>
            <a:endParaRPr lang="en-CA" sz="2400" dirty="0"/>
          </a:p>
        </p:txBody>
      </p:sp>
      <p:sp>
        <p:nvSpPr>
          <p:cNvPr id="3" name="Title 2"/>
          <p:cNvSpPr>
            <a:spLocks noGrp="1"/>
          </p:cNvSpPr>
          <p:nvPr>
            <p:ph type="title"/>
          </p:nvPr>
        </p:nvSpPr>
        <p:spPr/>
        <p:txBody>
          <a:bodyPr/>
          <a:lstStyle/>
          <a:p>
            <a:r>
              <a:rPr lang="en-CA" dirty="0" smtClean="0"/>
              <a:t>Culture</a:t>
            </a:r>
            <a:endParaRPr lang="en-CA" dirty="0"/>
          </a:p>
        </p:txBody>
      </p:sp>
      <p:pic>
        <p:nvPicPr>
          <p:cNvPr id="4" name="Picture 3" descr="cultures.JPG"/>
          <p:cNvPicPr>
            <a:picLocks noChangeAspect="1"/>
          </p:cNvPicPr>
          <p:nvPr/>
        </p:nvPicPr>
        <p:blipFill>
          <a:blip r:embed="rId2" cstate="print"/>
          <a:stretch>
            <a:fillRect/>
          </a:stretch>
        </p:blipFill>
        <p:spPr>
          <a:xfrm>
            <a:off x="5220072" y="3789040"/>
            <a:ext cx="3187867" cy="242981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Some features of American culture are the English language, a democratic system of government, cuisine (such as hamburgers and corn on the cob), and a belief in individualism and freedom.</a:t>
            </a:r>
            <a:endParaRPr lang="en-CA" sz="2400" dirty="0"/>
          </a:p>
        </p:txBody>
      </p:sp>
      <p:sp>
        <p:nvSpPr>
          <p:cNvPr id="3" name="Title 2"/>
          <p:cNvSpPr>
            <a:spLocks noGrp="1"/>
          </p:cNvSpPr>
          <p:nvPr>
            <p:ph type="title"/>
          </p:nvPr>
        </p:nvSpPr>
        <p:spPr/>
        <p:txBody>
          <a:bodyPr/>
          <a:lstStyle/>
          <a:p>
            <a:r>
              <a:rPr lang="en-CA" dirty="0" smtClean="0"/>
              <a:t>Culture</a:t>
            </a:r>
            <a:br>
              <a:rPr lang="en-CA" dirty="0" smtClean="0"/>
            </a:br>
            <a:r>
              <a:rPr lang="en-CA" dirty="0" smtClean="0"/>
              <a:t>(Example)</a:t>
            </a:r>
            <a:endParaRPr lang="en-CA"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CA" sz="2400" dirty="0" smtClean="0"/>
              <a:t>In groups of 2 or 3, create a top ten list of things that are most symbolic of Canadian culture.</a:t>
            </a:r>
            <a:endParaRPr lang="en-CA" sz="2400" dirty="0"/>
          </a:p>
        </p:txBody>
      </p:sp>
      <p:sp>
        <p:nvSpPr>
          <p:cNvPr id="3" name="Title 2"/>
          <p:cNvSpPr>
            <a:spLocks noGrp="1"/>
          </p:cNvSpPr>
          <p:nvPr>
            <p:ph type="title"/>
          </p:nvPr>
        </p:nvSpPr>
        <p:spPr/>
        <p:txBody>
          <a:bodyPr/>
          <a:lstStyle/>
          <a:p>
            <a:r>
              <a:rPr lang="en-CA" dirty="0" smtClean="0"/>
              <a:t>Culture</a:t>
            </a:r>
            <a:endParaRPr lang="en-CA"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tandardofurpeacedetail.jpg"/>
          <p:cNvPicPr>
            <a:picLocks noGrp="1" noChangeAspect="1"/>
          </p:cNvPicPr>
          <p:nvPr>
            <p:ph idx="1"/>
          </p:nvPr>
        </p:nvPicPr>
        <p:blipFill>
          <a:blip r:embed="rId2" cstate="print"/>
          <a:stretch>
            <a:fillRect/>
          </a:stretch>
        </p:blipFill>
        <p:spPr>
          <a:xfrm>
            <a:off x="755576" y="1772816"/>
            <a:ext cx="3096344" cy="2837412"/>
          </a:xfrm>
        </p:spPr>
      </p:pic>
      <p:sp>
        <p:nvSpPr>
          <p:cNvPr id="3" name="Title 2"/>
          <p:cNvSpPr>
            <a:spLocks noGrp="1"/>
          </p:cNvSpPr>
          <p:nvPr>
            <p:ph type="title"/>
          </p:nvPr>
        </p:nvSpPr>
        <p:spPr>
          <a:xfrm>
            <a:off x="3995936" y="457200"/>
            <a:ext cx="4968552" cy="6140152"/>
          </a:xfrm>
        </p:spPr>
        <p:txBody>
          <a:bodyPr>
            <a:normAutofit/>
          </a:bodyPr>
          <a:lstStyle/>
          <a:p>
            <a:pPr algn="l"/>
            <a:r>
              <a:rPr lang="en-CA" u="sng" dirty="0" smtClean="0"/>
              <a:t>Assignment</a:t>
            </a:r>
            <a:r>
              <a:rPr lang="en-CA" dirty="0" smtClean="0"/>
              <a:t/>
            </a:r>
            <a:br>
              <a:rPr lang="en-CA" dirty="0" smtClean="0"/>
            </a:br>
            <a:r>
              <a:rPr lang="en-CA" dirty="0" smtClean="0"/>
              <a:t/>
            </a:r>
            <a:br>
              <a:rPr lang="en-CA" dirty="0" smtClean="0"/>
            </a:br>
            <a:r>
              <a:rPr lang="en-CA" sz="2400" dirty="0" smtClean="0"/>
              <a:t>According to our definition of society, can ancient Mesopotamia be considered a society?</a:t>
            </a:r>
            <a:br>
              <a:rPr lang="en-CA" sz="2400" dirty="0" smtClean="0"/>
            </a:br>
            <a:r>
              <a:rPr lang="en-CA" sz="2400" dirty="0" smtClean="0"/>
              <a:t/>
            </a:r>
            <a:br>
              <a:rPr lang="en-CA" sz="2400" dirty="0" smtClean="0"/>
            </a:br>
            <a:r>
              <a:rPr lang="en-CA" sz="2200" u="sng" dirty="0" smtClean="0"/>
              <a:t>In groups of three:</a:t>
            </a:r>
            <a:r>
              <a:rPr lang="en-CA" sz="2000" dirty="0" smtClean="0"/>
              <a:t/>
            </a:r>
            <a:br>
              <a:rPr lang="en-CA" sz="2000" dirty="0" smtClean="0"/>
            </a:br>
            <a:r>
              <a:rPr lang="en-CA" sz="2000" dirty="0" err="1" smtClean="0"/>
              <a:t>i</a:t>
            </a:r>
            <a:r>
              <a:rPr lang="en-CA" sz="2000" dirty="0" smtClean="0"/>
              <a:t>) Choose to examine either Sumerian or Babylonian civilization.</a:t>
            </a:r>
            <a:br>
              <a:rPr lang="en-CA" sz="2000" dirty="0" smtClean="0"/>
            </a:br>
            <a:r>
              <a:rPr lang="en-CA" sz="2000" dirty="0" smtClean="0"/>
              <a:t/>
            </a:r>
            <a:br>
              <a:rPr lang="en-CA" sz="2000" dirty="0" smtClean="0"/>
            </a:br>
            <a:r>
              <a:rPr lang="en-CA" sz="2000" dirty="0" smtClean="0"/>
              <a:t>ii) Find a map which depicts their distinct </a:t>
            </a:r>
            <a:r>
              <a:rPr lang="en-CA" sz="2000" b="1" dirty="0" smtClean="0"/>
              <a:t>territory</a:t>
            </a:r>
            <a:r>
              <a:rPr lang="en-CA" sz="2000" dirty="0" smtClean="0"/>
              <a:t>.</a:t>
            </a:r>
            <a:br>
              <a:rPr lang="en-CA" sz="2000" dirty="0" smtClean="0"/>
            </a:br>
            <a:r>
              <a:rPr lang="en-CA" sz="2000" dirty="0" smtClean="0"/>
              <a:t/>
            </a:r>
            <a:br>
              <a:rPr lang="en-CA" sz="2000" dirty="0" smtClean="0"/>
            </a:br>
            <a:r>
              <a:rPr lang="en-CA" sz="2000" dirty="0" smtClean="0"/>
              <a:t>iii) On what levels did this group </a:t>
            </a:r>
            <a:r>
              <a:rPr lang="en-CA" sz="2000" b="1" dirty="0" smtClean="0"/>
              <a:t>interact</a:t>
            </a:r>
            <a:r>
              <a:rPr lang="en-CA" sz="2000" dirty="0" smtClean="0"/>
              <a:t> with one another?</a:t>
            </a:r>
            <a:br>
              <a:rPr lang="en-CA" sz="2000" dirty="0" smtClean="0"/>
            </a:br>
            <a:r>
              <a:rPr lang="en-CA" sz="2000" dirty="0" smtClean="0"/>
              <a:t/>
            </a:r>
            <a:br>
              <a:rPr lang="en-CA" sz="2000" dirty="0" smtClean="0"/>
            </a:br>
            <a:r>
              <a:rPr lang="en-CA" sz="2000" dirty="0" smtClean="0"/>
              <a:t>iv) Do they have a distinct </a:t>
            </a:r>
            <a:r>
              <a:rPr lang="en-CA" sz="2000" b="1" dirty="0" smtClean="0"/>
              <a:t>culture</a:t>
            </a:r>
            <a:r>
              <a:rPr lang="en-CA" sz="2000" dirty="0" smtClean="0"/>
              <a:t>?  Describe it.</a:t>
            </a:r>
            <a:endParaRPr lang="en-C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916733"/>
            <a:ext cx="3657600" cy="4795934"/>
          </a:xfrm>
        </p:spPr>
      </p:pic>
      <p:sp>
        <p:nvSpPr>
          <p:cNvPr id="3" name="Title 2"/>
          <p:cNvSpPr>
            <a:spLocks noGrp="1"/>
          </p:cNvSpPr>
          <p:nvPr>
            <p:ph type="title"/>
          </p:nvPr>
        </p:nvSpPr>
        <p:spPr>
          <a:xfrm>
            <a:off x="4876800" y="457200"/>
            <a:ext cx="2819400" cy="3043808"/>
          </a:xfrm>
        </p:spPr>
        <p:txBody>
          <a:bodyPr/>
          <a:lstStyle/>
          <a:p>
            <a:r>
              <a:rPr lang="en-CA" dirty="0" smtClean="0"/>
              <a:t>We’ve all heard the term “society” being used.</a:t>
            </a:r>
            <a:endParaRPr lang="en-CA" dirty="0"/>
          </a:p>
        </p:txBody>
      </p:sp>
      <p:sp>
        <p:nvSpPr>
          <p:cNvPr id="5" name="TextBox 4"/>
          <p:cNvSpPr txBox="1"/>
          <p:nvPr/>
        </p:nvSpPr>
        <p:spPr>
          <a:xfrm>
            <a:off x="5004048" y="3861048"/>
            <a:ext cx="2736304" cy="1384995"/>
          </a:xfrm>
          <a:prstGeom prst="rect">
            <a:avLst/>
          </a:prstGeom>
          <a:noFill/>
        </p:spPr>
        <p:txBody>
          <a:bodyPr wrap="square" rtlCol="0">
            <a:spAutoFit/>
          </a:bodyPr>
          <a:lstStyle/>
          <a:p>
            <a:r>
              <a:rPr lang="en-CA" sz="2800" dirty="0" smtClean="0"/>
              <a:t>But what exactly does this word mean?</a:t>
            </a:r>
            <a:endParaRPr lang="en-CA" sz="2800" dirty="0"/>
          </a:p>
        </p:txBody>
      </p:sp>
    </p:spTree>
    <p:extLst>
      <p:ext uri="{BB962C8B-B14F-4D97-AF65-F5344CB8AC3E}">
        <p14:creationId xmlns:p14="http://schemas.microsoft.com/office/powerpoint/2010/main" val="220330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2158898"/>
            <a:ext cx="3657600" cy="2311603"/>
          </a:xfrm>
        </p:spPr>
      </p:pic>
      <p:sp>
        <p:nvSpPr>
          <p:cNvPr id="3" name="Title 2"/>
          <p:cNvSpPr>
            <a:spLocks noGrp="1"/>
          </p:cNvSpPr>
          <p:nvPr>
            <p:ph type="title"/>
          </p:nvPr>
        </p:nvSpPr>
        <p:spPr/>
        <p:txBody>
          <a:bodyPr/>
          <a:lstStyle/>
          <a:p>
            <a:r>
              <a:rPr lang="en-CA" dirty="0" smtClean="0"/>
              <a:t>Get into groups of 3-4 and come up with your own definition for “society”.</a:t>
            </a:r>
            <a:endParaRPr lang="en-CA" dirty="0"/>
          </a:p>
        </p:txBody>
      </p:sp>
    </p:spTree>
    <p:extLst>
      <p:ext uri="{BB962C8B-B14F-4D97-AF65-F5344CB8AC3E}">
        <p14:creationId xmlns:p14="http://schemas.microsoft.com/office/powerpoint/2010/main" val="26829704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420888"/>
            <a:ext cx="4186808" cy="3816424"/>
          </a:xfrm>
        </p:spPr>
        <p:txBody>
          <a:bodyPr>
            <a:normAutofit/>
          </a:bodyPr>
          <a:lstStyle/>
          <a:p>
            <a:r>
              <a:rPr lang="en-CA" sz="2400" dirty="0"/>
              <a:t>According to sociologists, a society is a group of people with common </a:t>
            </a:r>
            <a:r>
              <a:rPr lang="en-CA" sz="2400" b="1" dirty="0"/>
              <a:t>territory, interaction, and culture</a:t>
            </a:r>
            <a:r>
              <a:rPr lang="en-CA" sz="2400" dirty="0"/>
              <a:t>. Social</a:t>
            </a:r>
            <a:r>
              <a:rPr lang="en-CA" sz="2400" b="1" dirty="0"/>
              <a:t> </a:t>
            </a:r>
            <a:r>
              <a:rPr lang="en-CA" sz="2400" dirty="0"/>
              <a:t>groups consist of two or more people who interact and identify with one another.</a:t>
            </a:r>
          </a:p>
        </p:txBody>
      </p:sp>
      <p:sp>
        <p:nvSpPr>
          <p:cNvPr id="3" name="Title 2"/>
          <p:cNvSpPr>
            <a:spLocks noGrp="1"/>
          </p:cNvSpPr>
          <p:nvPr>
            <p:ph type="title"/>
          </p:nvPr>
        </p:nvSpPr>
        <p:spPr>
          <a:xfrm>
            <a:off x="4876800" y="457200"/>
            <a:ext cx="2819400" cy="2755776"/>
          </a:xfrm>
        </p:spPr>
        <p:txBody>
          <a:bodyPr/>
          <a:lstStyle/>
          <a:p>
            <a:r>
              <a:rPr lang="en-CA" dirty="0" smtClean="0"/>
              <a:t>What is a Society?</a:t>
            </a:r>
            <a:endParaRPr lang="en-CA" dirty="0"/>
          </a:p>
        </p:txBody>
      </p:sp>
    </p:spTree>
    <p:extLst>
      <p:ext uri="{BB962C8B-B14F-4D97-AF65-F5344CB8AC3E}">
        <p14:creationId xmlns:p14="http://schemas.microsoft.com/office/powerpoint/2010/main" val="139270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4546848" cy="5714999"/>
          </a:xfrm>
        </p:spPr>
        <p:txBody>
          <a:bodyPr>
            <a:normAutofit/>
          </a:bodyPr>
          <a:lstStyle/>
          <a:p>
            <a:r>
              <a:rPr lang="en-CA" sz="2400" dirty="0"/>
              <a:t>Most countries have formal boundaries and territory that the world recognizes as theirs. However, a society’s boundaries don’t have to be geopolitical borders, such as the one between the United States and Canada. Instead, members of a society, as well as </a:t>
            </a:r>
            <a:r>
              <a:rPr lang="en-CA" sz="2400" dirty="0" smtClean="0"/>
              <a:t>non-members, </a:t>
            </a:r>
            <a:r>
              <a:rPr lang="en-CA" sz="2400" dirty="0"/>
              <a:t>must recognize particular land as belonging to that society.</a:t>
            </a:r>
          </a:p>
        </p:txBody>
      </p:sp>
      <p:sp>
        <p:nvSpPr>
          <p:cNvPr id="3" name="Title 2"/>
          <p:cNvSpPr>
            <a:spLocks noGrp="1"/>
          </p:cNvSpPr>
          <p:nvPr>
            <p:ph type="title"/>
          </p:nvPr>
        </p:nvSpPr>
        <p:spPr/>
        <p:txBody>
          <a:bodyPr/>
          <a:lstStyle/>
          <a:p>
            <a:r>
              <a:rPr lang="en-CA" dirty="0" smtClean="0"/>
              <a:t>Territory</a:t>
            </a:r>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3760719"/>
            <a:ext cx="2600325" cy="2257425"/>
          </a:xfrm>
          <a:prstGeom prst="rect">
            <a:avLst/>
          </a:prstGeom>
        </p:spPr>
      </p:pic>
    </p:spTree>
    <p:extLst>
      <p:ext uri="{BB962C8B-B14F-4D97-AF65-F5344CB8AC3E}">
        <p14:creationId xmlns:p14="http://schemas.microsoft.com/office/powerpoint/2010/main" val="10212506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4042792" cy="5714999"/>
          </a:xfrm>
        </p:spPr>
        <p:txBody>
          <a:bodyPr>
            <a:normAutofit/>
          </a:bodyPr>
          <a:lstStyle/>
          <a:p>
            <a:r>
              <a:rPr lang="en-CA" sz="2400" i="1" dirty="0"/>
              <a:t>The society of the </a:t>
            </a:r>
            <a:r>
              <a:rPr lang="en-CA" sz="2400" i="1" dirty="0" err="1"/>
              <a:t>Yanomamo</a:t>
            </a:r>
            <a:r>
              <a:rPr lang="en-CA" sz="2400" i="1" dirty="0"/>
              <a:t> has fluid but definable land boundaries. Located in a South American rain forest, </a:t>
            </a:r>
            <a:r>
              <a:rPr lang="en-CA" sz="2400" i="1" dirty="0" err="1"/>
              <a:t>Yanamamo</a:t>
            </a:r>
            <a:r>
              <a:rPr lang="en-CA" sz="2400" i="1" dirty="0"/>
              <a:t> territory extends along the border of Brazil and Venezuela. While outsiders would have a hard time determining where </a:t>
            </a:r>
            <a:r>
              <a:rPr lang="en-CA" sz="2400" i="1" dirty="0" err="1"/>
              <a:t>Yanomamo</a:t>
            </a:r>
            <a:r>
              <a:rPr lang="en-CA" sz="2400" i="1" dirty="0"/>
              <a:t> land begins and ends, the </a:t>
            </a:r>
            <a:r>
              <a:rPr lang="en-CA" sz="2400" i="1" dirty="0" err="1"/>
              <a:t>Yanomamo</a:t>
            </a:r>
            <a:r>
              <a:rPr lang="en-CA" sz="2400" i="1" dirty="0"/>
              <a:t> and their neighbors have no trouble discerning which land is theirs and which is not.</a:t>
            </a:r>
            <a:endParaRPr lang="en-CA" sz="2400" dirty="0"/>
          </a:p>
        </p:txBody>
      </p:sp>
      <p:sp>
        <p:nvSpPr>
          <p:cNvPr id="3" name="Title 2"/>
          <p:cNvSpPr>
            <a:spLocks noGrp="1"/>
          </p:cNvSpPr>
          <p:nvPr>
            <p:ph type="title"/>
          </p:nvPr>
        </p:nvSpPr>
        <p:spPr/>
        <p:txBody>
          <a:bodyPr/>
          <a:lstStyle/>
          <a:p>
            <a:r>
              <a:rPr lang="en-CA" dirty="0" smtClean="0"/>
              <a:t>Territory Example</a:t>
            </a:r>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0112" y="3573016"/>
            <a:ext cx="1579612" cy="2369418"/>
          </a:xfrm>
          <a:prstGeom prst="rect">
            <a:avLst/>
          </a:prstGeom>
        </p:spPr>
      </p:pic>
    </p:spTree>
    <p:extLst>
      <p:ext uri="{BB962C8B-B14F-4D97-AF65-F5344CB8AC3E}">
        <p14:creationId xmlns:p14="http://schemas.microsoft.com/office/powerpoint/2010/main" val="31350962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4114800" cy="5714999"/>
          </a:xfrm>
        </p:spPr>
        <p:txBody>
          <a:bodyPr>
            <a:normAutofit/>
          </a:bodyPr>
          <a:lstStyle/>
          <a:p>
            <a:r>
              <a:rPr lang="en-CA" sz="2000" dirty="0" smtClean="0"/>
              <a:t>What is the territory of the society your group belongs to?</a:t>
            </a:r>
          </a:p>
          <a:p>
            <a:endParaRPr lang="en-CA" sz="2000" dirty="0"/>
          </a:p>
          <a:p>
            <a:r>
              <a:rPr lang="en-CA" sz="2000" dirty="0" smtClean="0"/>
              <a:t>Do you belong to more than one society?</a:t>
            </a:r>
          </a:p>
          <a:p>
            <a:endParaRPr lang="en-CA" sz="2000" dirty="0"/>
          </a:p>
          <a:p>
            <a:r>
              <a:rPr lang="en-CA" sz="2000" dirty="0" smtClean="0"/>
              <a:t>Sketch out the territory to two different societies you </a:t>
            </a:r>
            <a:r>
              <a:rPr lang="en-CA" sz="2000" smtClean="0"/>
              <a:t>belong to</a:t>
            </a:r>
            <a:r>
              <a:rPr lang="en-CA" sz="2000" dirty="0" smtClean="0"/>
              <a:t>:</a:t>
            </a:r>
          </a:p>
          <a:p>
            <a:pPr lvl="1"/>
            <a:r>
              <a:rPr lang="en-CA" sz="1800" b="1" dirty="0" smtClean="0"/>
              <a:t>1. A society you belong to with your group.</a:t>
            </a:r>
          </a:p>
          <a:p>
            <a:pPr lvl="1"/>
            <a:endParaRPr lang="en-CA" sz="1800" b="1" dirty="0"/>
          </a:p>
          <a:p>
            <a:pPr lvl="1"/>
            <a:r>
              <a:rPr lang="en-CA" sz="1800" b="1" dirty="0" smtClean="0"/>
              <a:t>2. A society you belong to that your group didn’t mention.</a:t>
            </a:r>
            <a:endParaRPr lang="en-CA" sz="1800" b="1" dirty="0"/>
          </a:p>
        </p:txBody>
      </p:sp>
      <p:sp>
        <p:nvSpPr>
          <p:cNvPr id="3" name="Title 2"/>
          <p:cNvSpPr>
            <a:spLocks noGrp="1"/>
          </p:cNvSpPr>
          <p:nvPr>
            <p:ph type="title"/>
          </p:nvPr>
        </p:nvSpPr>
        <p:spPr>
          <a:xfrm>
            <a:off x="4876800" y="457200"/>
            <a:ext cx="2819400" cy="2179712"/>
          </a:xfrm>
        </p:spPr>
        <p:txBody>
          <a:bodyPr/>
          <a:lstStyle/>
          <a:p>
            <a:r>
              <a:rPr lang="en-CA" dirty="0" smtClean="0"/>
              <a:t>Territory</a:t>
            </a:r>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096" y="2060848"/>
            <a:ext cx="2585697" cy="3789040"/>
          </a:xfrm>
          <a:prstGeom prst="rect">
            <a:avLst/>
          </a:prstGeom>
        </p:spPr>
      </p:pic>
    </p:spTree>
    <p:extLst>
      <p:ext uri="{BB962C8B-B14F-4D97-AF65-F5344CB8AC3E}">
        <p14:creationId xmlns:p14="http://schemas.microsoft.com/office/powerpoint/2010/main" val="21327649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3970784" cy="5852120"/>
          </a:xfrm>
        </p:spPr>
        <p:txBody>
          <a:bodyPr>
            <a:normAutofit/>
          </a:bodyPr>
          <a:lstStyle/>
          <a:p>
            <a:r>
              <a:rPr lang="en-US" sz="2400" dirty="0" smtClean="0"/>
              <a:t>Members of a society must come in contact with one another. If a group of people within a country has no regular contact with another group, those groups cannot be considered part of the same society. Geographic distance and language barriers can separate societies within a country.</a:t>
            </a:r>
            <a:endParaRPr lang="en-CA" sz="2400" dirty="0"/>
          </a:p>
        </p:txBody>
      </p:sp>
      <p:sp>
        <p:nvSpPr>
          <p:cNvPr id="3" name="Title 2"/>
          <p:cNvSpPr>
            <a:spLocks noGrp="1"/>
          </p:cNvSpPr>
          <p:nvPr>
            <p:ph type="title"/>
          </p:nvPr>
        </p:nvSpPr>
        <p:spPr/>
        <p:txBody>
          <a:bodyPr/>
          <a:lstStyle/>
          <a:p>
            <a:r>
              <a:rPr lang="en-CA" dirty="0" smtClean="0"/>
              <a:t>Interaction</a:t>
            </a:r>
            <a:endParaRPr lang="en-C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5050904" cy="5996136"/>
          </a:xfrm>
        </p:spPr>
        <p:txBody>
          <a:bodyPr>
            <a:normAutofit/>
          </a:bodyPr>
          <a:lstStyle/>
          <a:p>
            <a:r>
              <a:rPr lang="en-US" sz="2400" dirty="0" smtClean="0"/>
              <a:t>Although Islam was practiced in both parts of the country, the residents of East Pakistan spoke Bengali, while the residents of West Pakistan spoke Urdu. Geographic distance, language differences, and other factors proved insurmountable. In 1971, the nation split into two countries, with West Pakistan assuming the name </a:t>
            </a:r>
            <a:r>
              <a:rPr lang="en-US" sz="2400" i="1" dirty="0" smtClean="0"/>
              <a:t>Pakistan</a:t>
            </a:r>
            <a:r>
              <a:rPr lang="en-US" sz="2400" dirty="0" smtClean="0"/>
              <a:t> and East Pakistan becoming </a:t>
            </a:r>
            <a:r>
              <a:rPr lang="en-US" sz="2400" i="1" dirty="0" smtClean="0"/>
              <a:t>Bangladesh</a:t>
            </a:r>
            <a:r>
              <a:rPr lang="en-US" sz="2400" dirty="0" smtClean="0"/>
              <a:t>. Within each newly formed society, people had a common culture, history, and language, and distance was no longer a factor.</a:t>
            </a:r>
            <a:endParaRPr lang="en-CA" sz="2400" dirty="0"/>
          </a:p>
        </p:txBody>
      </p:sp>
      <p:sp>
        <p:nvSpPr>
          <p:cNvPr id="3" name="Title 2"/>
          <p:cNvSpPr>
            <a:spLocks noGrp="1"/>
          </p:cNvSpPr>
          <p:nvPr>
            <p:ph type="title"/>
          </p:nvPr>
        </p:nvSpPr>
        <p:spPr>
          <a:xfrm>
            <a:off x="5940152" y="476672"/>
            <a:ext cx="2819400" cy="3096344"/>
          </a:xfrm>
        </p:spPr>
        <p:txBody>
          <a:bodyPr/>
          <a:lstStyle/>
          <a:p>
            <a:r>
              <a:rPr lang="en-CA" dirty="0" smtClean="0"/>
              <a:t>Interaction</a:t>
            </a:r>
            <a:br>
              <a:rPr lang="en-CA" dirty="0" smtClean="0"/>
            </a:br>
            <a:r>
              <a:rPr lang="en-CA" dirty="0" smtClean="0"/>
              <a:t>(Example)</a:t>
            </a:r>
            <a:endParaRPr lang="en-CA" dirty="0"/>
          </a:p>
        </p:txBody>
      </p:sp>
      <p:pic>
        <p:nvPicPr>
          <p:cNvPr id="4" name="Picture 3" descr="m1819enz.gif"/>
          <p:cNvPicPr>
            <a:picLocks noChangeAspect="1"/>
          </p:cNvPicPr>
          <p:nvPr/>
        </p:nvPicPr>
        <p:blipFill>
          <a:blip r:embed="rId2" cstate="print"/>
          <a:stretch>
            <a:fillRect/>
          </a:stretch>
        </p:blipFill>
        <p:spPr>
          <a:xfrm>
            <a:off x="5436096" y="2932211"/>
            <a:ext cx="3355213" cy="3570686"/>
          </a:xfrm>
          <a:prstGeom prst="rect">
            <a:avLst/>
          </a:prstGeom>
        </p:spPr>
      </p:pic>
    </p:spTree>
  </p:cSld>
  <p:clrMapOvr>
    <a:masterClrMapping/>
  </p:clrMapOvr>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98</TotalTime>
  <Words>561</Words>
  <Application>Microsoft Office PowerPoint</Application>
  <PresentationFormat>On-screen Show (4:3)</PresentationFormat>
  <Paragraphs>33</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Composite</vt:lpstr>
      <vt:lpstr>Social Studies 9</vt:lpstr>
      <vt:lpstr>We’ve all heard the term “society” being used.</vt:lpstr>
      <vt:lpstr>Get into groups of 3-4 and come up with your own definition for “society”.</vt:lpstr>
      <vt:lpstr>What is a Society?</vt:lpstr>
      <vt:lpstr>Territory</vt:lpstr>
      <vt:lpstr>Territory Example</vt:lpstr>
      <vt:lpstr>Territory</vt:lpstr>
      <vt:lpstr>Interaction</vt:lpstr>
      <vt:lpstr>Interaction (Example)</vt:lpstr>
      <vt:lpstr>2. Give an example of two sections/groups in Canada who do not have enough interaction with one another and could be considered separate societies. </vt:lpstr>
      <vt:lpstr>Culture</vt:lpstr>
      <vt:lpstr>Culture (Example)</vt:lpstr>
      <vt:lpstr>Culture</vt:lpstr>
      <vt:lpstr>Assignment  According to our definition of society, can ancient Mesopotamia be considered a society?  In groups of three: i) Choose to examine either Sumerian or Babylonian civilization.  ii) Find a map which depicts their distinct territory.  iii) On what levels did this group interact with one another?  iv) Do they have a distinct culture?  Describe it.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Studies 9</dc:title>
  <dc:creator>Brett</dc:creator>
  <cp:lastModifiedBy>Brett Rowland</cp:lastModifiedBy>
  <cp:revision>11</cp:revision>
  <dcterms:created xsi:type="dcterms:W3CDTF">2012-09-05T04:13:05Z</dcterms:created>
  <dcterms:modified xsi:type="dcterms:W3CDTF">2014-08-27T15:01:51Z</dcterms:modified>
</cp:coreProperties>
</file>